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1"/>
  </p:sldMasterIdLst>
  <p:notesMasterIdLst>
    <p:notesMasterId r:id="rId20"/>
  </p:notesMasterIdLst>
  <p:handoutMasterIdLst>
    <p:handoutMasterId r:id="rId21"/>
  </p:handoutMasterIdLst>
  <p:sldIdLst>
    <p:sldId id="256" r:id="rId2"/>
    <p:sldId id="358" r:id="rId3"/>
    <p:sldId id="360" r:id="rId4"/>
    <p:sldId id="376" r:id="rId5"/>
    <p:sldId id="374" r:id="rId6"/>
    <p:sldId id="375" r:id="rId7"/>
    <p:sldId id="359" r:id="rId8"/>
    <p:sldId id="361" r:id="rId9"/>
    <p:sldId id="362" r:id="rId10"/>
    <p:sldId id="363" r:id="rId11"/>
    <p:sldId id="369" r:id="rId12"/>
    <p:sldId id="370" r:id="rId13"/>
    <p:sldId id="371" r:id="rId14"/>
    <p:sldId id="364" r:id="rId15"/>
    <p:sldId id="365" r:id="rId16"/>
    <p:sldId id="372" r:id="rId17"/>
    <p:sldId id="373" r:id="rId18"/>
    <p:sldId id="268" r:id="rId19"/>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7B70"/>
    <a:srgbClr val="D163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33" autoAdjust="0"/>
    <p:restoredTop sz="96639" autoAdjust="0"/>
  </p:normalViewPr>
  <p:slideViewPr>
    <p:cSldViewPr>
      <p:cViewPr>
        <p:scale>
          <a:sx n="80" d="100"/>
          <a:sy n="80" d="100"/>
        </p:scale>
        <p:origin x="-786" y="-7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5138"/>
          </a:xfrm>
          <a:prstGeom prst="rect">
            <a:avLst/>
          </a:prstGeom>
        </p:spPr>
        <p:txBody>
          <a:bodyPr vert="horz" lIns="91440" tIns="45720" rIns="91440" bIns="45720" rtlCol="0"/>
          <a:lstStyle>
            <a:lvl1pPr algn="r">
              <a:defRPr sz="1200"/>
            </a:lvl1pPr>
          </a:lstStyle>
          <a:p>
            <a:fld id="{4829073F-A473-4AC3-ABED-07510CD10FE0}" type="datetimeFigureOut">
              <a:rPr lang="en-US" smtClean="0"/>
              <a:t>11/13/2019</a:t>
            </a:fld>
            <a:endParaRPr lang="en-US"/>
          </a:p>
        </p:txBody>
      </p:sp>
      <p:sp>
        <p:nvSpPr>
          <p:cNvPr id="4" name="Footer Placeholder 3"/>
          <p:cNvSpPr>
            <a:spLocks noGrp="1"/>
          </p:cNvSpPr>
          <p:nvPr>
            <p:ph type="ftr" sz="quarter" idx="2"/>
          </p:nvPr>
        </p:nvSpPr>
        <p:spPr>
          <a:xfrm>
            <a:off x="0" y="8829675"/>
            <a:ext cx="2982119"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675"/>
            <a:ext cx="2982119" cy="465138"/>
          </a:xfrm>
          <a:prstGeom prst="rect">
            <a:avLst/>
          </a:prstGeom>
        </p:spPr>
        <p:txBody>
          <a:bodyPr vert="horz" lIns="91440" tIns="45720" rIns="91440" bIns="45720" rtlCol="0" anchor="b"/>
          <a:lstStyle>
            <a:lvl1pPr algn="r">
              <a:defRPr sz="1200"/>
            </a:lvl1pPr>
          </a:lstStyle>
          <a:p>
            <a:fld id="{BBAC122F-8429-457C-903F-7E9E6CF0721F}" type="slidenum">
              <a:rPr lang="en-US" smtClean="0"/>
              <a:t>‹#›</a:t>
            </a:fld>
            <a:endParaRPr lang="en-US"/>
          </a:p>
        </p:txBody>
      </p:sp>
    </p:spTree>
    <p:extLst>
      <p:ext uri="{BB962C8B-B14F-4D97-AF65-F5344CB8AC3E}">
        <p14:creationId xmlns:p14="http://schemas.microsoft.com/office/powerpoint/2010/main" val="1220935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1440" tIns="45720" rIns="91440" bIns="45720" rtlCol="0"/>
          <a:lstStyle>
            <a:lvl1pPr algn="r">
              <a:defRPr sz="1200"/>
            </a:lvl1pPr>
          </a:lstStyle>
          <a:p>
            <a:fld id="{6FD730C6-9974-43FF-A6A0-655D10288A16}" type="datetimeFigureOut">
              <a:rPr lang="en-US" smtClean="0"/>
              <a:t>11/13/2019</a:t>
            </a:fld>
            <a:endParaRPr lang="en-US"/>
          </a:p>
        </p:txBody>
      </p:sp>
      <p:sp>
        <p:nvSpPr>
          <p:cNvPr id="4" name="Slide Image Placeholder 3"/>
          <p:cNvSpPr>
            <a:spLocks noGrp="1" noRot="1" noChangeAspect="1"/>
          </p:cNvSpPr>
          <p:nvPr>
            <p:ph type="sldImg" idx="2"/>
          </p:nvPr>
        </p:nvSpPr>
        <p:spPr>
          <a:xfrm>
            <a:off x="1116013" y="696913"/>
            <a:ext cx="4649787"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1440" tIns="45720" rIns="91440" bIns="45720" rtlCol="0" anchor="b"/>
          <a:lstStyle>
            <a:lvl1pPr algn="r">
              <a:defRPr sz="1200"/>
            </a:lvl1pPr>
          </a:lstStyle>
          <a:p>
            <a:fld id="{A7CDA562-0B2C-4368-A9D1-5E5461A31A5C}" type="slidenum">
              <a:rPr lang="en-US" smtClean="0"/>
              <a:t>‹#›</a:t>
            </a:fld>
            <a:endParaRPr lang="en-US"/>
          </a:p>
        </p:txBody>
      </p:sp>
    </p:spTree>
    <p:extLst>
      <p:ext uri="{BB962C8B-B14F-4D97-AF65-F5344CB8AC3E}">
        <p14:creationId xmlns:p14="http://schemas.microsoft.com/office/powerpoint/2010/main" val="10935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1</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11</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12</a:t>
            </a:fld>
            <a:endParaRPr lang="en-US"/>
          </a:p>
        </p:txBody>
      </p:sp>
    </p:spTree>
    <p:extLst>
      <p:ext uri="{BB962C8B-B14F-4D97-AF65-F5344CB8AC3E}">
        <p14:creationId xmlns:p14="http://schemas.microsoft.com/office/powerpoint/2010/main" val="11841791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13</a:t>
            </a:fld>
            <a:endParaRPr lang="en-US"/>
          </a:p>
        </p:txBody>
      </p:sp>
    </p:spTree>
    <p:extLst>
      <p:ext uri="{BB962C8B-B14F-4D97-AF65-F5344CB8AC3E}">
        <p14:creationId xmlns:p14="http://schemas.microsoft.com/office/powerpoint/2010/main" val="38580466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14</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15</a:t>
            </a:fld>
            <a:endParaRPr lang="en-US"/>
          </a:p>
        </p:txBody>
      </p:sp>
    </p:spTree>
    <p:extLst>
      <p:ext uri="{BB962C8B-B14F-4D97-AF65-F5344CB8AC3E}">
        <p14:creationId xmlns:p14="http://schemas.microsoft.com/office/powerpoint/2010/main" val="2944980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16</a:t>
            </a:fld>
            <a:endParaRPr lang="en-US"/>
          </a:p>
        </p:txBody>
      </p:sp>
    </p:spTree>
    <p:extLst>
      <p:ext uri="{BB962C8B-B14F-4D97-AF65-F5344CB8AC3E}">
        <p14:creationId xmlns:p14="http://schemas.microsoft.com/office/powerpoint/2010/main" val="20107374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17</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18</a:t>
            </a:fld>
            <a:endParaRPr lang="en-US"/>
          </a:p>
        </p:txBody>
      </p:sp>
    </p:spTree>
    <p:extLst>
      <p:ext uri="{BB962C8B-B14F-4D97-AF65-F5344CB8AC3E}">
        <p14:creationId xmlns:p14="http://schemas.microsoft.com/office/powerpoint/2010/main" val="1373209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CDA562-0B2C-4368-A9D1-5E5461A31A5C}" type="slidenum">
              <a:rPr lang="en-US" smtClean="0"/>
              <a:t>2</a:t>
            </a:fld>
            <a:endParaRPr lang="en-US"/>
          </a:p>
        </p:txBody>
      </p:sp>
    </p:spTree>
    <p:extLst>
      <p:ext uri="{BB962C8B-B14F-4D97-AF65-F5344CB8AC3E}">
        <p14:creationId xmlns:p14="http://schemas.microsoft.com/office/powerpoint/2010/main" val="3574727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Well thank you Greg and Christine for those word of introduction. As they said,</a:t>
            </a:r>
            <a:r>
              <a:rPr lang="en-US" baseline="0" dirty="0" smtClean="0"/>
              <a:t> my name is Maggie Dobbs and I am a community planner with the Montgomery County Planning commission. I work with the borough extensively on all their planning needs, and we have been focusing on writing an update to the comprehensive plan. Now you may be wondering, what exactly is a comprehensive plan? A comprehensive plan is a long-range plan designed to guide the growth and physical development of a place. These plans are required by state law and should be updated every 10 years. The last update was completed in 2007 so we’re right on time for an update. The comprehensive plan is just that – comprehensive. It looks at all of the existing land uses borough-wide, everything from where homes and businesses are, where roads and parking lots are located, and where trees and parks are. Our goal with the plan is to understand where the borough is today, and where we want it to be in 20 years, which is why we’re looking out to the year 2040. Out of these conversations we have with you, the community, and the steering committee, we will craft recommendations in the plan to address any physical growth or development, as well as programmatic goals like economic development and walkability. Even though the borough is mostly built-out, there are still small developments and re-developments happening, and we want to make sure a plan is in place to ensure that development fits the needs of current and future residents. The 20 year time frame gives us a chance to plan now for future needs, and also enables us to re-evaluate in 10 years when we do the next update, how we have achieved the goals set out today.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began by forming a steering committee last year comprised of residents, business owners, and other borough stakeholders to begin the conversations about the plan. Over the last 6 months, we have delved deeply into the physical structure and make up of the borough, understanding the historical developments and current land use demands. We continue the conversation tonight with you, to hear your input, and to establish your vision for the future. We will be focusing on four topic areas tonight: community character, downtown, circulation, and parks and open space. </a:t>
            </a: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3</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Well thank you Greg and Christine for those word of introduction. As they said,</a:t>
            </a:r>
            <a:r>
              <a:rPr lang="en-US" baseline="0" dirty="0" smtClean="0"/>
              <a:t> my name is Maggie Dobbs and I am a community planner with the Montgomery County Planning commission. I work with the borough extensively on all their planning needs, and we have been focusing on writing an update to the comprehensive plan. Now you may be wondering, what exactly is a comprehensive plan? A comprehensive plan is a long-range plan designed to guide the growth and physical development of a place. These plans are required by state law and should be updated every 10 years. The last update was completed in 2007 so we’re right on time for an update. The comprehensive plan is just that – comprehensive. It looks at all of the existing land uses borough-wide, everything from where homes and businesses are, where roads and parking lots are located, and where trees and parks are. Our goal with the plan is to understand where the borough is today, and where we want it to be in 20 years, which is why we’re looking out to the year 2040. Out of these conversations we have with you, the community, and the steering committee, we will craft recommendations in the plan to address any physical growth or development, as well as programmatic goals like economic development and walkability. Even though the borough is mostly built-out, there are still small developments and re-developments happening, and we want to make sure a plan is in place to ensure that development fits the needs of current and future residents. The 20 year time frame gives us a chance to plan now for future needs, and also enables us to re-evaluate in 10 years when we do the next update, how we have achieved the goals set out today.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began by forming a steering committee last year comprised of residents, business owners, and other borough stakeholders to begin the conversations about the plan. Over the last 6 months, we have delved deeply into the physical structure and make up of the borough, understanding the historical developments and current land use demands. We continue the conversation tonight with you, to hear your input, and to establish your vision for the future. We will be focusing on four topic areas tonight: community character, downtown, circulation, and parks and open space. </a:t>
            </a: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5</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Well thank you Greg and Christine for those word of introduction. As they said,</a:t>
            </a:r>
            <a:r>
              <a:rPr lang="en-US" baseline="0" dirty="0" smtClean="0"/>
              <a:t> my name is Maggie Dobbs and I am a community planner with the Montgomery County Planning commission. I work with the borough extensively on all their planning needs, and we have been focusing on writing an update to the comprehensive plan. Now you may be wondering, what exactly is a comprehensive plan? A comprehensive plan is a long-range plan designed to guide the growth and physical development of a place. These plans are required by state law and should be updated every 10 years. The last update was completed in 2007 so we’re right on time for an update. The comprehensive plan is just that – comprehensive. It looks at all of the existing land uses borough-wide, everything from where homes and businesses are, where roads and parking lots are located, and where trees and parks are. Our goal with the plan is to understand where the borough is today, and where we want it to be in 20 years, which is why we’re looking out to the year 2040. Out of these conversations we have with you, the community, and the steering committee, we will craft recommendations in the plan to address any physical growth or development, as well as programmatic goals like economic development and walkability. Even though the borough is mostly built-out, there are still small developments and re-developments happening, and we want to make sure a plan is in place to ensure that development fits the needs of current and future residents. The 20 year time frame gives us a chance to plan now for future needs, and also enables us to re-evaluate in 10 years when we do the next update, how we have achieved the goals set out today.</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began by forming a steering committee last year comprised of residents, business owners, and other borough stakeholders to begin the conversations about the plan. Over the last 6 months, we have delved deeply into the physical structure and make up of the borough, understanding the historical developments and current land use demands. We continue the conversation tonight with you, to hear your input, and to establish your vision for the future. We will be focusing on four topic areas tonight: community character, downtown, circulation, and parks and open space. </a:t>
            </a: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6</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Before we dive into our discussion, let’s just quickly go over how the evening will work. Each session will be prefaced with a</a:t>
            </a:r>
            <a:r>
              <a:rPr lang="en-US" baseline="0" dirty="0" smtClean="0"/>
              <a:t> brief introduction to get your ideas flowing. We will spend 10 minutes within each group discussing the topic and you will have volunteers at your table taking notes to capture all your thoughts. At the end, we will spend a few minutes sharing some of the ideas your group came up with before moving on to the next topic.</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Restrooms are located in the hallway and refreshments are in the room next door. If you didn’t get a chance before the meeting, we have some interactive maps for you to participate in which will be available after the meeting ends.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Let’s get started!</a:t>
            </a: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7</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A7CDA562-0B2C-4368-A9D1-5E5461A31A5C}" type="slidenum">
              <a:rPr lang="en-US" smtClean="0"/>
              <a:t>8</a:t>
            </a:fld>
            <a:endParaRPr lang="en-US"/>
          </a:p>
        </p:txBody>
      </p:sp>
    </p:spTree>
    <p:extLst>
      <p:ext uri="{BB962C8B-B14F-4D97-AF65-F5344CB8AC3E}">
        <p14:creationId xmlns:p14="http://schemas.microsoft.com/office/powerpoint/2010/main" val="2103225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9</a:t>
            </a:fld>
            <a:endParaRPr lang="en-US"/>
          </a:p>
        </p:txBody>
      </p:sp>
    </p:spTree>
    <p:extLst>
      <p:ext uri="{BB962C8B-B14F-4D97-AF65-F5344CB8AC3E}">
        <p14:creationId xmlns:p14="http://schemas.microsoft.com/office/powerpoint/2010/main" val="1781394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CDA562-0B2C-4368-A9D1-5E5461A31A5C}" type="slidenum">
              <a:rPr lang="en-US" smtClean="0"/>
              <a:t>10</a:t>
            </a:fld>
            <a:endParaRPr lang="en-US"/>
          </a:p>
        </p:txBody>
      </p:sp>
    </p:spTree>
    <p:extLst>
      <p:ext uri="{BB962C8B-B14F-4D97-AF65-F5344CB8AC3E}">
        <p14:creationId xmlns:p14="http://schemas.microsoft.com/office/powerpoint/2010/main" val="81859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FE1E159-B612-4A1F-B6D2-38AAE8161A61}"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1E159-B612-4A1F-B6D2-38AAE8161A61}"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1E159-B612-4A1F-B6D2-38AAE8161A61}"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E1E159-B612-4A1F-B6D2-38AAE8161A61}"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E1E159-B612-4A1F-B6D2-38AAE8161A61}" type="datetimeFigureOut">
              <a:rPr lang="en-US" smtClean="0"/>
              <a:t>11/13/2019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FE1E159-B612-4A1F-B6D2-38AAE8161A61}"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E1E159-B612-4A1F-B6D2-38AAE8161A61}" type="datetimeFigureOut">
              <a:rPr lang="en-US" smtClean="0"/>
              <a:t>11/13/2019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E1E159-B612-4A1F-B6D2-38AAE8161A61}" type="datetimeFigureOut">
              <a:rPr lang="en-US" smtClean="0"/>
              <a:t>11/13/2019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E1E159-B612-4A1F-B6D2-38AAE8161A61}" type="datetimeFigureOut">
              <a:rPr lang="en-US" smtClean="0"/>
              <a:t>11/13/2019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CDE13D-A98F-4AF0-8CA6-CB73C1AAEF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1E159-B612-4A1F-B6D2-38AAE8161A61}" type="datetimeFigureOut">
              <a:rPr lang="en-US" smtClean="0"/>
              <a:t>11/13/2019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CDE13D-A98F-4AF0-8CA6-CB73C1AAEFD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FE1E159-B612-4A1F-B6D2-38AAE8161A61}" type="datetimeFigureOut">
              <a:rPr lang="en-US" smtClean="0"/>
              <a:t>11/13/2019</a:t>
            </a:fld>
            <a:endParaRPr lang="en-US"/>
          </a:p>
        </p:txBody>
      </p:sp>
      <p:sp>
        <p:nvSpPr>
          <p:cNvPr id="9" name="Slide Number Placeholder 8"/>
          <p:cNvSpPr>
            <a:spLocks noGrp="1"/>
          </p:cNvSpPr>
          <p:nvPr>
            <p:ph type="sldNum" sz="quarter" idx="11"/>
          </p:nvPr>
        </p:nvSpPr>
        <p:spPr/>
        <p:txBody>
          <a:bodyPr/>
          <a:lstStyle/>
          <a:p>
            <a:fld id="{53CDE13D-A98F-4AF0-8CA6-CB73C1AAEFD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3CDE13D-A98F-4AF0-8CA6-CB73C1AAEFD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FE1E159-B612-4A1F-B6D2-38AAE8161A61}" type="datetimeFigureOut">
              <a:rPr lang="en-US" smtClean="0"/>
              <a:t>11/13/2019</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hyperlink" Target="https://www.newhanover-pa.org/departments/planning/comprehensive_plan.php" TargetMode="Externa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3810000"/>
            <a:ext cx="9144000" cy="6858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p:txBody>
          <a:bodyPr/>
          <a:lstStyle/>
          <a:p>
            <a:r>
              <a:rPr lang="en-US" sz="3600" dirty="0" smtClean="0">
                <a:solidFill>
                  <a:schemeClr val="bg1"/>
                </a:solidFill>
              </a:rPr>
              <a:t>Community Workshop</a:t>
            </a:r>
            <a:endParaRPr lang="en-US" sz="3600" dirty="0">
              <a:solidFill>
                <a:schemeClr val="bg1"/>
              </a:solidFill>
            </a:endParaRPr>
          </a:p>
        </p:txBody>
      </p:sp>
      <p:sp>
        <p:nvSpPr>
          <p:cNvPr id="3" name="Subtitle 2"/>
          <p:cNvSpPr>
            <a:spLocks noGrp="1"/>
          </p:cNvSpPr>
          <p:nvPr>
            <p:ph type="subTitle" idx="1"/>
          </p:nvPr>
        </p:nvSpPr>
        <p:spPr>
          <a:xfrm>
            <a:off x="762000" y="4572000"/>
            <a:ext cx="8039100" cy="2286000"/>
          </a:xfrm>
        </p:spPr>
        <p:txBody>
          <a:bodyPr>
            <a:normAutofit/>
          </a:bodyPr>
          <a:lstStyle/>
          <a:p>
            <a:r>
              <a:rPr lang="en-US" sz="2400" dirty="0" smtClean="0"/>
              <a:t>New Hanover Township Comprehensive Plan</a:t>
            </a:r>
          </a:p>
          <a:p>
            <a:endParaRPr lang="en-US" dirty="0"/>
          </a:p>
          <a:p>
            <a:endParaRPr lang="en-US" dirty="0" smtClean="0"/>
          </a:p>
          <a:p>
            <a:endParaRPr lang="en-US" dirty="0" smtClean="0"/>
          </a:p>
          <a:p>
            <a:r>
              <a:rPr lang="en-US" dirty="0" smtClean="0"/>
              <a:t>November 13, 2019</a:t>
            </a:r>
            <a:br>
              <a:rPr lang="en-US" dirty="0" smtClean="0"/>
            </a:br>
            <a:r>
              <a:rPr lang="en-US" dirty="0" smtClean="0"/>
              <a:t>Maggie Dobbs, AICP, Senior Planner, MCPC</a:t>
            </a:r>
            <a:endParaRPr lang="en-US" dirty="0"/>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6096000"/>
            <a:ext cx="609600" cy="6096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57973" y="261463"/>
            <a:ext cx="3340738" cy="3091337"/>
          </a:xfrm>
          <a:prstGeom prst="rect">
            <a:avLst/>
          </a:prstGeom>
        </p:spPr>
      </p:pic>
    </p:spTree>
    <p:extLst>
      <p:ext uri="{BB962C8B-B14F-4D97-AF65-F5344CB8AC3E}">
        <p14:creationId xmlns:p14="http://schemas.microsoft.com/office/powerpoint/2010/main" val="17242492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Discussion</a:t>
            </a:r>
            <a:endParaRPr lang="en-US" dirty="0"/>
          </a:p>
        </p:txBody>
      </p:sp>
      <p:sp>
        <p:nvSpPr>
          <p:cNvPr id="3" name="Content Placeholder 2"/>
          <p:cNvSpPr>
            <a:spLocks noGrp="1"/>
          </p:cNvSpPr>
          <p:nvPr>
            <p:ph idx="1"/>
          </p:nvPr>
        </p:nvSpPr>
        <p:spPr/>
        <p:txBody>
          <a:bodyPr/>
          <a:lstStyle/>
          <a:p>
            <a:r>
              <a:rPr lang="en-US" dirty="0" smtClean="0"/>
              <a:t>What do you like/not like about the look, feel, and function of different community amenities and land uses?</a:t>
            </a:r>
            <a:endParaRPr lang="en-US" dirty="0" smtClean="0"/>
          </a:p>
          <a:p>
            <a:endParaRPr lang="en-US" dirty="0"/>
          </a:p>
          <a:p>
            <a:r>
              <a:rPr lang="en-US" dirty="0" smtClean="0"/>
              <a:t>What type of growth do you think is appropriate for the township? How are changes in development affecting you?</a:t>
            </a:r>
          </a:p>
          <a:p>
            <a:endParaRPr lang="en-US" dirty="0" smtClean="0"/>
          </a:p>
          <a:p>
            <a:r>
              <a:rPr lang="en-US" dirty="0"/>
              <a:t>Do you feel the current business mix meets your needs? </a:t>
            </a:r>
            <a:r>
              <a:rPr lang="en-US" dirty="0" smtClean="0"/>
              <a:t>Do you want more retail opportunities in the township?</a:t>
            </a:r>
            <a:endParaRPr lang="en-US" dirty="0"/>
          </a:p>
          <a:p>
            <a:endParaRPr lang="en-US" dirty="0"/>
          </a:p>
          <a:p>
            <a:r>
              <a:rPr lang="en-US" dirty="0" smtClean="0"/>
              <a:t>What do you want to </a:t>
            </a:r>
            <a:r>
              <a:rPr lang="en-US" dirty="0" smtClean="0"/>
              <a:t>preserve, enhance, or transform?</a:t>
            </a:r>
            <a:endParaRPr lang="en-US" dirty="0"/>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7407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244929"/>
            <a:ext cx="9144000" cy="6858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660071"/>
            <a:ext cx="7543800" cy="2593975"/>
          </a:xfrm>
        </p:spPr>
        <p:txBody>
          <a:bodyPr/>
          <a:lstStyle/>
          <a:p>
            <a:r>
              <a:rPr lang="en-US" sz="3600" dirty="0" smtClean="0">
                <a:solidFill>
                  <a:schemeClr val="bg1"/>
                </a:solidFill>
              </a:rPr>
              <a:t>Circulation</a:t>
            </a:r>
            <a:endParaRPr lang="en-US" sz="3600" dirty="0">
              <a:solidFill>
                <a:schemeClr val="bg1"/>
              </a:solidFill>
            </a:endParaRPr>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98568"/>
            <a:ext cx="2057400" cy="1903805"/>
          </a:xfrm>
          <a:prstGeom prst="rect">
            <a:avLst/>
          </a:prstGeom>
        </p:spPr>
      </p:pic>
      <p:sp>
        <p:nvSpPr>
          <p:cNvPr id="8" name="Content Placeholder 2"/>
          <p:cNvSpPr txBox="1">
            <a:spLocks/>
          </p:cNvSpPr>
          <p:nvPr/>
        </p:nvSpPr>
        <p:spPr>
          <a:xfrm>
            <a:off x="457200" y="2079170"/>
            <a:ext cx="7239000" cy="4321629"/>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200" dirty="0" smtClean="0">
                <a:solidFill>
                  <a:schemeClr val="tx1"/>
                </a:solidFill>
              </a:rPr>
              <a:t>Maps:</a:t>
            </a:r>
          </a:p>
          <a:p>
            <a:pPr marL="342900" indent="-342900">
              <a:buFont typeface="Arial" panose="020B0604020202020204" pitchFamily="34" charset="0"/>
              <a:buChar char="•"/>
            </a:pPr>
            <a:r>
              <a:rPr lang="en-US" sz="2200" dirty="0" smtClean="0">
                <a:solidFill>
                  <a:schemeClr val="tx1"/>
                </a:solidFill>
              </a:rPr>
              <a:t>Roadways</a:t>
            </a:r>
          </a:p>
          <a:p>
            <a:pPr marL="342900" indent="-342900">
              <a:buFont typeface="Arial" panose="020B0604020202020204" pitchFamily="34" charset="0"/>
              <a:buChar char="•"/>
            </a:pPr>
            <a:r>
              <a:rPr lang="en-US" sz="2200" dirty="0" smtClean="0">
                <a:solidFill>
                  <a:schemeClr val="tx1"/>
                </a:solidFill>
              </a:rPr>
              <a:t>Modes of Transportation</a:t>
            </a:r>
          </a:p>
          <a:p>
            <a:pPr marL="342900" indent="-342900">
              <a:buFont typeface="Arial" panose="020B0604020202020204" pitchFamily="34" charset="0"/>
              <a:buChar char="•"/>
            </a:pPr>
            <a:r>
              <a:rPr lang="en-US" sz="2200" dirty="0" smtClean="0">
                <a:solidFill>
                  <a:schemeClr val="tx1"/>
                </a:solidFill>
              </a:rPr>
              <a:t>Photo collage</a:t>
            </a:r>
          </a:p>
        </p:txBody>
      </p:sp>
    </p:spTree>
    <p:extLst>
      <p:ext uri="{BB962C8B-B14F-4D97-AF65-F5344CB8AC3E}">
        <p14:creationId xmlns:p14="http://schemas.microsoft.com/office/powerpoint/2010/main" val="34273432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Circulation</a:t>
            </a:r>
            <a:endParaRPr lang="en-US" dirty="0"/>
          </a:p>
        </p:txBody>
      </p:sp>
      <p:sp>
        <p:nvSpPr>
          <p:cNvPr id="3" name="Content Placeholder 2"/>
          <p:cNvSpPr>
            <a:spLocks noGrp="1"/>
          </p:cNvSpPr>
          <p:nvPr>
            <p:ph idx="1"/>
          </p:nvPr>
        </p:nvSpPr>
        <p:spPr/>
        <p:txBody>
          <a:bodyPr>
            <a:normAutofit/>
          </a:bodyPr>
          <a:lstStyle/>
          <a:p>
            <a:r>
              <a:rPr lang="en-US" sz="2800" dirty="0" smtClean="0"/>
              <a:t>The majority of roadways are locally owned, with limited primary routes linking residents to the wider vehicular transportation network.</a:t>
            </a:r>
          </a:p>
          <a:p>
            <a:r>
              <a:rPr lang="en-US" sz="2800" dirty="0" smtClean="0"/>
              <a:t>Planned improvements include intersection upgrades and bridge replacements.</a:t>
            </a:r>
          </a:p>
          <a:p>
            <a:r>
              <a:rPr lang="en-US" sz="2800" dirty="0" smtClean="0"/>
              <a:t>Limited pedestrian mobility between developments due to few connected sidewalks.</a:t>
            </a:r>
          </a:p>
          <a:p>
            <a:r>
              <a:rPr lang="en-US" sz="2800" dirty="0" smtClean="0"/>
              <a:t>Limited to no on-road bike amenities.</a:t>
            </a:r>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858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Discussion</a:t>
            </a:r>
            <a:endParaRPr lang="en-US" dirty="0"/>
          </a:p>
        </p:txBody>
      </p:sp>
      <p:sp>
        <p:nvSpPr>
          <p:cNvPr id="3" name="Content Placeholder 2"/>
          <p:cNvSpPr>
            <a:spLocks noGrp="1"/>
          </p:cNvSpPr>
          <p:nvPr>
            <p:ph idx="1"/>
          </p:nvPr>
        </p:nvSpPr>
        <p:spPr/>
        <p:txBody>
          <a:bodyPr/>
          <a:lstStyle/>
          <a:p>
            <a:r>
              <a:rPr lang="en-US" dirty="0" smtClean="0"/>
              <a:t>Where are your primary roadway concerns? Indicate locations on the map, and what the concern is.</a:t>
            </a:r>
            <a:endParaRPr lang="en-US" dirty="0" smtClean="0"/>
          </a:p>
          <a:p>
            <a:endParaRPr lang="en-US" dirty="0"/>
          </a:p>
          <a:p>
            <a:r>
              <a:rPr lang="en-US" dirty="0" smtClean="0"/>
              <a:t>Where would you like to see improved connections, either for vehicular, pedestrian, or bicycle access?</a:t>
            </a:r>
          </a:p>
          <a:p>
            <a:endParaRPr lang="en-US" dirty="0"/>
          </a:p>
          <a:p>
            <a:r>
              <a:rPr lang="en-US" dirty="0" smtClean="0"/>
              <a:t>Where would you like sidewalks to go, if at all?</a:t>
            </a:r>
            <a:endParaRPr lang="en-US" dirty="0" smtClean="0"/>
          </a:p>
          <a:p>
            <a:endParaRPr lang="en-US" dirty="0"/>
          </a:p>
          <a:p>
            <a:r>
              <a:rPr lang="en-US" dirty="0" smtClean="0"/>
              <a:t>Where would you like to see </a:t>
            </a:r>
            <a:r>
              <a:rPr lang="en-US" dirty="0" smtClean="0"/>
              <a:t>trails</a:t>
            </a:r>
            <a:r>
              <a:rPr lang="en-US" dirty="0" smtClean="0"/>
              <a:t>, pathways, bike lanes, </a:t>
            </a:r>
            <a:r>
              <a:rPr lang="en-US" dirty="0" err="1" smtClean="0"/>
              <a:t>etc</a:t>
            </a:r>
            <a:r>
              <a:rPr lang="en-US" dirty="0" smtClean="0"/>
              <a:t>?</a:t>
            </a:r>
            <a:endParaRPr lang="en-US" dirty="0"/>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71104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244929"/>
            <a:ext cx="9144000" cy="6858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660071"/>
            <a:ext cx="7543800" cy="2593975"/>
          </a:xfrm>
        </p:spPr>
        <p:txBody>
          <a:bodyPr/>
          <a:lstStyle/>
          <a:p>
            <a:r>
              <a:rPr lang="en-US" sz="3600" dirty="0" smtClean="0">
                <a:solidFill>
                  <a:schemeClr val="bg1"/>
                </a:solidFill>
              </a:rPr>
              <a:t>Parks, Open Space, and Ag</a:t>
            </a:r>
            <a:endParaRPr lang="en-US" sz="3600" dirty="0">
              <a:solidFill>
                <a:schemeClr val="bg1"/>
              </a:solidFill>
            </a:endParaRPr>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98568"/>
            <a:ext cx="2057400" cy="1903805"/>
          </a:xfrm>
          <a:prstGeom prst="rect">
            <a:avLst/>
          </a:prstGeom>
        </p:spPr>
      </p:pic>
      <p:sp>
        <p:nvSpPr>
          <p:cNvPr id="8" name="Content Placeholder 2"/>
          <p:cNvSpPr txBox="1">
            <a:spLocks/>
          </p:cNvSpPr>
          <p:nvPr/>
        </p:nvSpPr>
        <p:spPr>
          <a:xfrm>
            <a:off x="457200" y="2079170"/>
            <a:ext cx="7239000" cy="4321629"/>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200" dirty="0" smtClean="0">
                <a:solidFill>
                  <a:schemeClr val="tx1"/>
                </a:solidFill>
              </a:rPr>
              <a:t>Maps:</a:t>
            </a:r>
          </a:p>
          <a:p>
            <a:pPr marL="342900" indent="-342900">
              <a:buFont typeface="Arial" panose="020B0604020202020204" pitchFamily="34" charset="0"/>
              <a:buChar char="•"/>
            </a:pPr>
            <a:r>
              <a:rPr lang="en-US" sz="2200" dirty="0" smtClean="0">
                <a:solidFill>
                  <a:schemeClr val="tx1"/>
                </a:solidFill>
              </a:rPr>
              <a:t>Parks</a:t>
            </a:r>
          </a:p>
          <a:p>
            <a:pPr marL="342900" indent="-342900">
              <a:buFont typeface="Arial" panose="020B0604020202020204" pitchFamily="34" charset="0"/>
              <a:buChar char="•"/>
            </a:pPr>
            <a:r>
              <a:rPr lang="en-US" sz="2200" dirty="0" smtClean="0">
                <a:solidFill>
                  <a:schemeClr val="tx1"/>
                </a:solidFill>
              </a:rPr>
              <a:t>Land Use</a:t>
            </a:r>
          </a:p>
          <a:p>
            <a:pPr marL="342900" indent="-342900">
              <a:buFont typeface="Arial" panose="020B0604020202020204" pitchFamily="34" charset="0"/>
              <a:buChar char="•"/>
            </a:pPr>
            <a:r>
              <a:rPr lang="en-US" sz="2200" dirty="0" smtClean="0">
                <a:solidFill>
                  <a:schemeClr val="tx1"/>
                </a:solidFill>
              </a:rPr>
              <a:t>Photo collage</a:t>
            </a:r>
          </a:p>
        </p:txBody>
      </p:sp>
    </p:spTree>
    <p:extLst>
      <p:ext uri="{BB962C8B-B14F-4D97-AF65-F5344CB8AC3E}">
        <p14:creationId xmlns:p14="http://schemas.microsoft.com/office/powerpoint/2010/main" val="5685729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Parks, </a:t>
            </a:r>
            <a:r>
              <a:rPr lang="en-US" sz="4000" dirty="0" smtClean="0"/>
              <a:t>Open </a:t>
            </a:r>
            <a:r>
              <a:rPr lang="en-US" sz="4000" dirty="0" smtClean="0"/>
              <a:t>Space, and Agriculture</a:t>
            </a:r>
            <a:endParaRPr lang="en-US" sz="4000" dirty="0"/>
          </a:p>
        </p:txBody>
      </p:sp>
      <p:sp>
        <p:nvSpPr>
          <p:cNvPr id="3" name="Content Placeholder 2"/>
          <p:cNvSpPr>
            <a:spLocks noGrp="1"/>
          </p:cNvSpPr>
          <p:nvPr>
            <p:ph idx="1"/>
          </p:nvPr>
        </p:nvSpPr>
        <p:spPr/>
        <p:txBody>
          <a:bodyPr/>
          <a:lstStyle/>
          <a:p>
            <a:r>
              <a:rPr lang="en-US" dirty="0" smtClean="0"/>
              <a:t>New Hanover has 13 parks and open space properties throughout the township. Amenities range from full playgrounds and recreation fields (active recreation) to walking trails and benches (passive recreation).</a:t>
            </a:r>
          </a:p>
          <a:p>
            <a:r>
              <a:rPr lang="en-US" dirty="0" smtClean="0"/>
              <a:t>In addition to public open spaces, the township is also home to a number of golf courses.</a:t>
            </a:r>
          </a:p>
          <a:p>
            <a:r>
              <a:rPr lang="en-US" dirty="0" smtClean="0"/>
              <a:t>Indoor recreation space is limited.</a:t>
            </a:r>
          </a:p>
          <a:p>
            <a:r>
              <a:rPr lang="en-US" dirty="0" smtClean="0"/>
              <a:t>A number of farms are permanently preserved or are under other preservation statutes.</a:t>
            </a:r>
            <a:endParaRPr lang="en-US" dirty="0"/>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0796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Discussion</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What parks do you enjoy visiting? Why? </a:t>
            </a:r>
            <a:r>
              <a:rPr lang="en-US" sz="2800" dirty="0" smtClean="0"/>
              <a:t>What activities do you participate in there?</a:t>
            </a:r>
            <a:endParaRPr lang="en-US" sz="2800" dirty="0"/>
          </a:p>
          <a:p>
            <a:r>
              <a:rPr lang="en-US" sz="2800" dirty="0" smtClean="0"/>
              <a:t>What other events and activities would you like to see at the parks</a:t>
            </a:r>
            <a:r>
              <a:rPr lang="en-US" sz="2800" dirty="0" smtClean="0"/>
              <a:t>? What other amenities would you like to see at the parks? Please indicate which activities at which parks, if applicable.</a:t>
            </a:r>
          </a:p>
          <a:p>
            <a:r>
              <a:rPr lang="en-US" sz="2800" dirty="0" smtClean="0"/>
              <a:t>Do you feel there is an adequate number, size, location of parks throughout the township to meet your recreation needs? What is missing, if anything?</a:t>
            </a:r>
          </a:p>
          <a:p>
            <a:r>
              <a:rPr lang="en-US" sz="2800" dirty="0" smtClean="0"/>
              <a:t>How important are parks to you in a rural township like New Hanover?</a:t>
            </a:r>
          </a:p>
          <a:p>
            <a:r>
              <a:rPr lang="en-US" sz="2800" dirty="0" smtClean="0"/>
              <a:t>How important is agricultural preservation to you?</a:t>
            </a:r>
            <a:endParaRPr lang="en-US" sz="2800" dirty="0" smtClean="0"/>
          </a:p>
          <a:p>
            <a:endParaRPr lang="en-US" sz="2800" dirty="0"/>
          </a:p>
          <a:p>
            <a:endParaRPr lang="en-US" dirty="0"/>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8347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244929"/>
            <a:ext cx="9144000" cy="6858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660071"/>
            <a:ext cx="7543800" cy="2593975"/>
          </a:xfrm>
        </p:spPr>
        <p:txBody>
          <a:bodyPr/>
          <a:lstStyle/>
          <a:p>
            <a:r>
              <a:rPr lang="en-US" sz="3600" dirty="0" smtClean="0">
                <a:solidFill>
                  <a:schemeClr val="bg1"/>
                </a:solidFill>
              </a:rPr>
              <a:t>Next Steps</a:t>
            </a:r>
            <a:endParaRPr lang="en-US" sz="3600" dirty="0">
              <a:solidFill>
                <a:schemeClr val="bg1"/>
              </a:solidFill>
            </a:endParaRPr>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98568"/>
            <a:ext cx="2057400" cy="1903805"/>
          </a:xfrm>
          <a:prstGeom prst="rect">
            <a:avLst/>
          </a:prstGeom>
        </p:spPr>
      </p:pic>
      <p:sp>
        <p:nvSpPr>
          <p:cNvPr id="13" name="Content Placeholder 2"/>
          <p:cNvSpPr txBox="1">
            <a:spLocks/>
          </p:cNvSpPr>
          <p:nvPr/>
        </p:nvSpPr>
        <p:spPr>
          <a:xfrm>
            <a:off x="457200" y="2079170"/>
            <a:ext cx="7239000" cy="4321629"/>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pPr marL="342900" indent="-342900">
              <a:buFont typeface="Arial" panose="020B0604020202020204" pitchFamily="34" charset="0"/>
              <a:buChar char="•"/>
            </a:pPr>
            <a:r>
              <a:rPr lang="en-US" sz="2200" dirty="0" smtClean="0">
                <a:solidFill>
                  <a:schemeClr val="tx1"/>
                </a:solidFill>
              </a:rPr>
              <a:t>Follow the Comprehensive Planning Process online </a:t>
            </a:r>
          </a:p>
          <a:p>
            <a:pPr marL="342900" indent="-342900">
              <a:buFont typeface="Arial" panose="020B0604020202020204" pitchFamily="34" charset="0"/>
              <a:buChar char="•"/>
            </a:pPr>
            <a:endParaRPr lang="en-US" sz="2200" dirty="0">
              <a:solidFill>
                <a:schemeClr val="tx1"/>
              </a:solidFill>
            </a:endParaRPr>
          </a:p>
          <a:p>
            <a:pPr marL="800100" lvl="1" indent="-342900">
              <a:buFont typeface="Arial" panose="020B0604020202020204" pitchFamily="34" charset="0"/>
              <a:buChar char="•"/>
            </a:pPr>
            <a:r>
              <a:rPr lang="en-US" sz="2200" dirty="0" smtClean="0">
                <a:solidFill>
                  <a:schemeClr val="tx1"/>
                </a:solidFill>
              </a:rPr>
              <a:t>New Hanover Township Website</a:t>
            </a:r>
            <a:r>
              <a:rPr lang="en-US" sz="2200" dirty="0">
                <a:solidFill>
                  <a:schemeClr val="tx1"/>
                </a:solidFill>
              </a:rPr>
              <a:t/>
            </a:r>
            <a:br>
              <a:rPr lang="en-US" sz="2200" dirty="0">
                <a:solidFill>
                  <a:schemeClr val="tx1"/>
                </a:solidFill>
              </a:rPr>
            </a:br>
            <a:r>
              <a:rPr lang="en-US" dirty="0">
                <a:hlinkClick r:id="rId5"/>
              </a:rPr>
              <a:t>https://</a:t>
            </a:r>
            <a:r>
              <a:rPr lang="en-US" dirty="0" smtClean="0">
                <a:hlinkClick r:id="rId5"/>
              </a:rPr>
              <a:t>www.newhanover-pa.org/departments/planning/comprehensive_plan.php</a:t>
            </a:r>
            <a:r>
              <a:rPr lang="en-US" dirty="0" smtClean="0">
                <a:solidFill>
                  <a:schemeClr val="tx1"/>
                </a:solidFill>
              </a:rPr>
              <a:t> </a:t>
            </a:r>
          </a:p>
          <a:p>
            <a:pPr marL="342900" indent="-342900">
              <a:buFont typeface="Arial" panose="020B0604020202020204" pitchFamily="34" charset="0"/>
              <a:buChar char="•"/>
            </a:pPr>
            <a:endParaRPr lang="en-US" sz="2200" dirty="0">
              <a:solidFill>
                <a:schemeClr val="tx1"/>
              </a:solidFill>
            </a:endParaRPr>
          </a:p>
          <a:p>
            <a:pPr marL="342900" indent="-342900">
              <a:buFont typeface="Arial" panose="020B0604020202020204" pitchFamily="34" charset="0"/>
              <a:buChar char="•"/>
            </a:pPr>
            <a:r>
              <a:rPr lang="en-US" sz="2200" dirty="0" smtClean="0">
                <a:solidFill>
                  <a:schemeClr val="tx1"/>
                </a:solidFill>
              </a:rPr>
              <a:t>Future community events and additional opportunities for public feedback of the draft plan</a:t>
            </a:r>
          </a:p>
          <a:p>
            <a:pPr marL="342900" indent="-342900">
              <a:buFont typeface="Arial" panose="020B0604020202020204" pitchFamily="34" charset="0"/>
              <a:buChar char="•"/>
            </a:pPr>
            <a:endParaRPr lang="en-US" sz="2200" dirty="0" smtClean="0">
              <a:solidFill>
                <a:schemeClr val="tx1"/>
              </a:solidFill>
            </a:endParaRPr>
          </a:p>
        </p:txBody>
      </p:sp>
    </p:spTree>
    <p:extLst>
      <p:ext uri="{BB962C8B-B14F-4D97-AF65-F5344CB8AC3E}">
        <p14:creationId xmlns:p14="http://schemas.microsoft.com/office/powerpoint/2010/main" val="1418438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Comments</a:t>
            </a:r>
            <a:endParaRPr lang="en-US" dirty="0"/>
          </a:p>
        </p:txBody>
      </p:sp>
      <p:sp>
        <p:nvSpPr>
          <p:cNvPr id="3" name="Content Placeholder 2"/>
          <p:cNvSpPr>
            <a:spLocks noGrp="1"/>
          </p:cNvSpPr>
          <p:nvPr>
            <p:ph idx="1"/>
          </p:nvPr>
        </p:nvSpPr>
        <p:spPr/>
        <p:txBody>
          <a:bodyPr/>
          <a:lstStyle/>
          <a:p>
            <a:pPr marL="114300" indent="0">
              <a:buNone/>
            </a:pPr>
            <a:r>
              <a:rPr lang="en-US" dirty="0" smtClean="0">
                <a:solidFill>
                  <a:schemeClr val="accent1"/>
                </a:solidFill>
              </a:rPr>
              <a:t>Maggie Dobbs, AICP</a:t>
            </a:r>
          </a:p>
          <a:p>
            <a:pPr marL="114300" indent="0">
              <a:buNone/>
            </a:pPr>
            <a:r>
              <a:rPr lang="en-US" dirty="0" smtClean="0">
                <a:solidFill>
                  <a:schemeClr val="accent1"/>
                </a:solidFill>
              </a:rPr>
              <a:t>610-292-4917</a:t>
            </a:r>
          </a:p>
          <a:p>
            <a:pPr marL="114300" indent="0">
              <a:buNone/>
            </a:pPr>
            <a:r>
              <a:rPr lang="en-US" dirty="0" smtClean="0">
                <a:solidFill>
                  <a:schemeClr val="accent1"/>
                </a:solidFill>
              </a:rPr>
              <a:t>mdobbs@montcopa.org</a:t>
            </a:r>
            <a:endParaRPr lang="en-US" dirty="0">
              <a:solidFill>
                <a:schemeClr val="accent1"/>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390710"/>
            <a:ext cx="1490480" cy="427442"/>
          </a:xfrm>
          <a:prstGeom prst="rect">
            <a:avLst/>
          </a:prstGeom>
        </p:spPr>
      </p:pic>
    </p:spTree>
    <p:extLst>
      <p:ext uri="{BB962C8B-B14F-4D97-AF65-F5344CB8AC3E}">
        <p14:creationId xmlns:p14="http://schemas.microsoft.com/office/powerpoint/2010/main" val="2843374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Introductions</a:t>
            </a:r>
            <a:endParaRPr lang="en-US" dirty="0"/>
          </a:p>
        </p:txBody>
      </p:sp>
      <p:sp>
        <p:nvSpPr>
          <p:cNvPr id="3" name="Subtitle 2"/>
          <p:cNvSpPr>
            <a:spLocks noGrp="1"/>
          </p:cNvSpPr>
          <p:nvPr>
            <p:ph type="subTitle" idx="1"/>
          </p:nvPr>
        </p:nvSpPr>
        <p:spPr/>
        <p:txBody>
          <a:bodyPr/>
          <a:lstStyle/>
          <a:p>
            <a:endParaRPr lang="en-US"/>
          </a:p>
        </p:txBody>
      </p:sp>
      <p:pic>
        <p:nvPicPr>
          <p:cNvPr id="5"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928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 is a Comprehensive Plan?</a:t>
            </a:r>
            <a:endParaRPr lang="en-US" sz="3600" dirty="0"/>
          </a:p>
        </p:txBody>
      </p:sp>
      <p:sp>
        <p:nvSpPr>
          <p:cNvPr id="8" name="Content Placeholder 7"/>
          <p:cNvSpPr>
            <a:spLocks noGrp="1"/>
          </p:cNvSpPr>
          <p:nvPr>
            <p:ph idx="1"/>
          </p:nvPr>
        </p:nvSpPr>
        <p:spPr/>
        <p:txBody>
          <a:bodyPr>
            <a:normAutofit/>
          </a:bodyPr>
          <a:lstStyle/>
          <a:p>
            <a:r>
              <a:rPr lang="en-US" sz="2800" dirty="0" smtClean="0"/>
              <a:t>Guiding document for municipal management outlining goals for future growth and </a:t>
            </a:r>
            <a:r>
              <a:rPr lang="en-US" sz="2800" dirty="0" smtClean="0"/>
              <a:t>development.</a:t>
            </a:r>
          </a:p>
          <a:p>
            <a:r>
              <a:rPr lang="en-US" sz="2800" dirty="0" smtClean="0"/>
              <a:t>Includes an analysis of current conditions and implementation recommendations to achieve the community’s vision for the future.</a:t>
            </a:r>
          </a:p>
          <a:p>
            <a:r>
              <a:rPr lang="en-US" sz="2800" dirty="0" smtClean="0"/>
              <a:t>Advisory to the municipality.</a:t>
            </a:r>
          </a:p>
          <a:p>
            <a:r>
              <a:rPr lang="en-US" sz="2800" dirty="0" smtClean="0"/>
              <a:t>Required to be revised every 10 years.</a:t>
            </a:r>
            <a:endParaRPr lang="en-US" sz="2800" dirty="0" smtClean="0"/>
          </a:p>
          <a:p>
            <a:endParaRPr lang="en-US" sz="2800" dirty="0"/>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5496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in New Hanover</a:t>
            </a:r>
            <a:endParaRPr lang="en-US" dirty="0"/>
          </a:p>
        </p:txBody>
      </p:sp>
      <p:sp>
        <p:nvSpPr>
          <p:cNvPr id="3" name="Content Placeholder 2"/>
          <p:cNvSpPr>
            <a:spLocks noGrp="1"/>
          </p:cNvSpPr>
          <p:nvPr>
            <p:ph idx="1"/>
          </p:nvPr>
        </p:nvSpPr>
        <p:spPr/>
        <p:txBody>
          <a:bodyPr>
            <a:noAutofit/>
          </a:bodyPr>
          <a:lstStyle/>
          <a:p>
            <a:r>
              <a:rPr lang="en-US" sz="2700" dirty="0" smtClean="0"/>
              <a:t>The township’s last municipal comprehensive plan was adopted in 1998.</a:t>
            </a:r>
          </a:p>
          <a:p>
            <a:endParaRPr lang="en-US" sz="2700" dirty="0" smtClean="0"/>
          </a:p>
          <a:p>
            <a:r>
              <a:rPr lang="en-US" sz="2700" dirty="0" smtClean="0"/>
              <a:t>The township belongs to the Pottstown Metropolitan Regional Planning Commission, which has a region-wide comprehensive plan, adopted in 2015.</a:t>
            </a:r>
          </a:p>
          <a:p>
            <a:endParaRPr lang="en-US" sz="2700" dirty="0" smtClean="0"/>
          </a:p>
          <a:p>
            <a:r>
              <a:rPr lang="en-US" sz="2700" dirty="0" smtClean="0"/>
              <a:t>This plan will serve as an addendum to the regional plan to provide township-specific recommendations.</a:t>
            </a:r>
          </a:p>
        </p:txBody>
      </p:sp>
    </p:spTree>
    <p:extLst>
      <p:ext uri="{BB962C8B-B14F-4D97-AF65-F5344CB8AC3E}">
        <p14:creationId xmlns:p14="http://schemas.microsoft.com/office/powerpoint/2010/main" val="95219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Comprehensive Planning</a:t>
            </a:r>
            <a:endParaRPr lang="en-US" sz="3600" dirty="0"/>
          </a:p>
        </p:txBody>
      </p:sp>
      <p:sp>
        <p:nvSpPr>
          <p:cNvPr id="8" name="Content Placeholder 7"/>
          <p:cNvSpPr>
            <a:spLocks noGrp="1"/>
          </p:cNvSpPr>
          <p:nvPr>
            <p:ph idx="1"/>
          </p:nvPr>
        </p:nvSpPr>
        <p:spPr/>
        <p:txBody>
          <a:bodyPr>
            <a:normAutofit lnSpcReduction="10000"/>
          </a:bodyPr>
          <a:lstStyle/>
          <a:p>
            <a:r>
              <a:rPr lang="en-US" sz="2800" dirty="0" smtClean="0"/>
              <a:t>Project Timeline</a:t>
            </a:r>
            <a:r>
              <a:rPr lang="en-US" sz="2800" dirty="0" smtClean="0"/>
              <a:t>:</a:t>
            </a:r>
          </a:p>
          <a:p>
            <a:pPr lvl="1"/>
            <a:r>
              <a:rPr lang="en-US" sz="2600" dirty="0" smtClean="0"/>
              <a:t>April 2019</a:t>
            </a:r>
            <a:br>
              <a:rPr lang="en-US" sz="2600" dirty="0" smtClean="0"/>
            </a:br>
            <a:r>
              <a:rPr lang="en-US" sz="2600" dirty="0" smtClean="0"/>
              <a:t>Background research and analysis began</a:t>
            </a:r>
          </a:p>
          <a:p>
            <a:pPr lvl="1"/>
            <a:r>
              <a:rPr lang="en-US" sz="2600" dirty="0" smtClean="0"/>
              <a:t>September – November 2019</a:t>
            </a:r>
            <a:br>
              <a:rPr lang="en-US" sz="2600" dirty="0" smtClean="0"/>
            </a:br>
            <a:r>
              <a:rPr lang="en-US" sz="2600" dirty="0" smtClean="0"/>
              <a:t>Community Survey</a:t>
            </a:r>
          </a:p>
          <a:p>
            <a:pPr lvl="1"/>
            <a:r>
              <a:rPr lang="en-US" sz="2600" dirty="0" smtClean="0"/>
              <a:t>November 2019</a:t>
            </a:r>
            <a:br>
              <a:rPr lang="en-US" sz="2600" dirty="0" smtClean="0"/>
            </a:br>
            <a:r>
              <a:rPr lang="en-US" sz="2600" dirty="0" smtClean="0"/>
              <a:t>Community Workshop</a:t>
            </a:r>
          </a:p>
          <a:p>
            <a:pPr lvl="1"/>
            <a:r>
              <a:rPr lang="en-US" sz="2600" dirty="0" smtClean="0"/>
              <a:t>Spring 2020</a:t>
            </a:r>
            <a:r>
              <a:rPr lang="en-US" sz="2600" dirty="0"/>
              <a:t/>
            </a:r>
            <a:br>
              <a:rPr lang="en-US" sz="2600" dirty="0"/>
            </a:br>
            <a:r>
              <a:rPr lang="en-US" sz="2600" dirty="0" smtClean="0"/>
              <a:t>Community Open House</a:t>
            </a:r>
          </a:p>
          <a:p>
            <a:pPr lvl="1"/>
            <a:r>
              <a:rPr lang="en-US" sz="2600" dirty="0" smtClean="0"/>
              <a:t>September – October 2020</a:t>
            </a:r>
            <a:br>
              <a:rPr lang="en-US" sz="2600" dirty="0" smtClean="0"/>
            </a:br>
            <a:r>
              <a:rPr lang="en-US" sz="2600" dirty="0" smtClean="0"/>
              <a:t>Final adoption</a:t>
            </a:r>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6175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Community Workshop</a:t>
            </a:r>
            <a:endParaRPr lang="en-US" sz="3600" dirty="0"/>
          </a:p>
        </p:txBody>
      </p:sp>
      <p:sp>
        <p:nvSpPr>
          <p:cNvPr id="8" name="Content Placeholder 7"/>
          <p:cNvSpPr>
            <a:spLocks noGrp="1"/>
          </p:cNvSpPr>
          <p:nvPr>
            <p:ph idx="1"/>
          </p:nvPr>
        </p:nvSpPr>
        <p:spPr/>
        <p:txBody>
          <a:bodyPr>
            <a:normAutofit/>
          </a:bodyPr>
          <a:lstStyle/>
          <a:p>
            <a:r>
              <a:rPr lang="en-US" sz="2800" dirty="0"/>
              <a:t>T</a:t>
            </a:r>
            <a:r>
              <a:rPr lang="en-US" sz="2800" dirty="0" smtClean="0"/>
              <a:t>o outline the community’s vision </a:t>
            </a:r>
            <a:r>
              <a:rPr lang="en-US" sz="2800" dirty="0" smtClean="0"/>
              <a:t>for the </a:t>
            </a:r>
            <a:r>
              <a:rPr lang="en-US" sz="2800" dirty="0" smtClean="0"/>
              <a:t>future.</a:t>
            </a:r>
          </a:p>
          <a:p>
            <a:r>
              <a:rPr lang="en-US" sz="2800" dirty="0" smtClean="0"/>
              <a:t>To understand the community’s values around township characteristics including the built and natural environment.</a:t>
            </a:r>
          </a:p>
          <a:p>
            <a:r>
              <a:rPr lang="en-US" sz="2800" dirty="0" smtClean="0"/>
              <a:t>To identify what features of the township residents would like to preserve as-is, and what features residents woul</a:t>
            </a:r>
            <a:r>
              <a:rPr lang="en-US" sz="2800" dirty="0" smtClean="0"/>
              <a:t>d like to see improved.</a:t>
            </a:r>
            <a:endParaRPr lang="en-US" sz="2800" dirty="0" smtClean="0"/>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0153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244929"/>
            <a:ext cx="9144000" cy="6858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660071"/>
            <a:ext cx="7543800" cy="2593975"/>
          </a:xfrm>
        </p:spPr>
        <p:txBody>
          <a:bodyPr/>
          <a:lstStyle/>
          <a:p>
            <a:r>
              <a:rPr lang="en-US" sz="3600" dirty="0" smtClean="0">
                <a:solidFill>
                  <a:schemeClr val="bg1"/>
                </a:solidFill>
              </a:rPr>
              <a:t>Tonight’s Agenda</a:t>
            </a:r>
            <a:endParaRPr lang="en-US" sz="3600" dirty="0">
              <a:solidFill>
                <a:schemeClr val="bg1"/>
              </a:solidFill>
            </a:endParaRPr>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98568"/>
            <a:ext cx="2057400" cy="1903805"/>
          </a:xfrm>
          <a:prstGeom prst="rect">
            <a:avLst/>
          </a:prstGeom>
        </p:spPr>
      </p:pic>
      <p:sp>
        <p:nvSpPr>
          <p:cNvPr id="13" name="Content Placeholder 2"/>
          <p:cNvSpPr txBox="1">
            <a:spLocks/>
          </p:cNvSpPr>
          <p:nvPr/>
        </p:nvSpPr>
        <p:spPr>
          <a:xfrm>
            <a:off x="457200" y="2079170"/>
            <a:ext cx="7239000" cy="4321629"/>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pPr marL="342900" indent="-342900">
              <a:buFont typeface="Arial" panose="020B0604020202020204" pitchFamily="34" charset="0"/>
              <a:buChar char="•"/>
            </a:pPr>
            <a:r>
              <a:rPr lang="en-US" sz="2200" dirty="0" smtClean="0">
                <a:solidFill>
                  <a:schemeClr val="tx1"/>
                </a:solidFill>
              </a:rPr>
              <a:t>Introductions</a:t>
            </a:r>
          </a:p>
          <a:p>
            <a:pPr marL="342900" indent="-342900">
              <a:buFont typeface="Arial" panose="020B0604020202020204" pitchFamily="34" charset="0"/>
              <a:buChar char="•"/>
            </a:pPr>
            <a:r>
              <a:rPr lang="en-US" sz="2200" dirty="0" smtClean="0">
                <a:solidFill>
                  <a:schemeClr val="tx1"/>
                </a:solidFill>
              </a:rPr>
              <a:t>Group Session 1: Community Character</a:t>
            </a:r>
          </a:p>
          <a:p>
            <a:pPr marL="342900" indent="-342900">
              <a:buFont typeface="Arial" panose="020B0604020202020204" pitchFamily="34" charset="0"/>
              <a:buChar char="•"/>
            </a:pPr>
            <a:r>
              <a:rPr lang="en-US" sz="2200" dirty="0" smtClean="0">
                <a:solidFill>
                  <a:schemeClr val="tx1"/>
                </a:solidFill>
              </a:rPr>
              <a:t>Group </a:t>
            </a:r>
            <a:r>
              <a:rPr lang="en-US" sz="2200" dirty="0" smtClean="0">
                <a:solidFill>
                  <a:schemeClr val="tx1"/>
                </a:solidFill>
              </a:rPr>
              <a:t>Session </a:t>
            </a:r>
            <a:r>
              <a:rPr lang="en-US" sz="2200" dirty="0" smtClean="0">
                <a:solidFill>
                  <a:schemeClr val="tx1"/>
                </a:solidFill>
              </a:rPr>
              <a:t>2: </a:t>
            </a:r>
            <a:r>
              <a:rPr lang="en-US" sz="2200" dirty="0" smtClean="0">
                <a:solidFill>
                  <a:schemeClr val="tx1"/>
                </a:solidFill>
              </a:rPr>
              <a:t>Circulation</a:t>
            </a:r>
          </a:p>
          <a:p>
            <a:pPr marL="342900" indent="-342900">
              <a:buFont typeface="Arial" panose="020B0604020202020204" pitchFamily="34" charset="0"/>
              <a:buChar char="•"/>
            </a:pPr>
            <a:r>
              <a:rPr lang="en-US" sz="2200" dirty="0" smtClean="0">
                <a:solidFill>
                  <a:schemeClr val="tx1"/>
                </a:solidFill>
              </a:rPr>
              <a:t>Group Session 4: </a:t>
            </a:r>
            <a:r>
              <a:rPr lang="en-US" sz="2200" dirty="0" smtClean="0">
                <a:solidFill>
                  <a:schemeClr val="tx1"/>
                </a:solidFill>
              </a:rPr>
              <a:t>Parks, Open Space, and Agriculture</a:t>
            </a:r>
            <a:endParaRPr lang="en-US" sz="2200" dirty="0" smtClean="0">
              <a:solidFill>
                <a:schemeClr val="tx1"/>
              </a:solidFill>
            </a:endParaRPr>
          </a:p>
          <a:p>
            <a:pPr marL="342900" indent="-342900">
              <a:buFont typeface="Arial" panose="020B0604020202020204" pitchFamily="34" charset="0"/>
              <a:buChar char="•"/>
            </a:pPr>
            <a:r>
              <a:rPr lang="en-US" sz="2200" dirty="0" smtClean="0">
                <a:solidFill>
                  <a:schemeClr val="tx1"/>
                </a:solidFill>
              </a:rPr>
              <a:t>Wrap-up</a:t>
            </a:r>
          </a:p>
          <a:p>
            <a:pPr lvl="1" algn="l"/>
            <a:r>
              <a:rPr lang="en-US" sz="2200" dirty="0" smtClean="0">
                <a:solidFill>
                  <a:schemeClr val="tx1"/>
                </a:solidFill>
              </a:rPr>
              <a:t>Posters:</a:t>
            </a:r>
            <a:endParaRPr lang="en-US" sz="2200" dirty="0">
              <a:solidFill>
                <a:schemeClr val="tx1"/>
              </a:solidFill>
            </a:endParaRPr>
          </a:p>
          <a:p>
            <a:pPr marL="800100" lvl="1" indent="-342900" algn="l">
              <a:buFont typeface="Arial" panose="020B0604020202020204" pitchFamily="34" charset="0"/>
              <a:buChar char="•"/>
            </a:pPr>
            <a:r>
              <a:rPr lang="en-US" sz="2200" dirty="0" smtClean="0">
                <a:solidFill>
                  <a:schemeClr val="tx1"/>
                </a:solidFill>
              </a:rPr>
              <a:t>Where Do You Live Map</a:t>
            </a:r>
          </a:p>
          <a:p>
            <a:pPr marL="800100" lvl="1" indent="-342900" algn="l">
              <a:buFont typeface="Arial" panose="020B0604020202020204" pitchFamily="34" charset="0"/>
              <a:buChar char="•"/>
            </a:pPr>
            <a:r>
              <a:rPr lang="en-US" sz="2200" dirty="0" smtClean="0">
                <a:solidFill>
                  <a:schemeClr val="tx1"/>
                </a:solidFill>
              </a:rPr>
              <a:t>Vision Wall</a:t>
            </a:r>
          </a:p>
        </p:txBody>
      </p:sp>
    </p:spTree>
    <p:extLst>
      <p:ext uri="{BB962C8B-B14F-4D97-AF65-F5344CB8AC3E}">
        <p14:creationId xmlns:p14="http://schemas.microsoft.com/office/powerpoint/2010/main" val="5926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244929"/>
            <a:ext cx="9144000" cy="68580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660071"/>
            <a:ext cx="7543800" cy="2593975"/>
          </a:xfrm>
        </p:spPr>
        <p:txBody>
          <a:bodyPr/>
          <a:lstStyle/>
          <a:p>
            <a:r>
              <a:rPr lang="en-US" sz="3600" dirty="0" smtClean="0">
                <a:solidFill>
                  <a:schemeClr val="bg1"/>
                </a:solidFill>
              </a:rPr>
              <a:t>Community Character</a:t>
            </a:r>
            <a:endParaRPr lang="en-US" sz="3600" dirty="0">
              <a:solidFill>
                <a:schemeClr val="bg1"/>
              </a:solidFill>
            </a:endParaRPr>
          </a:p>
        </p:txBody>
      </p:sp>
      <p:sp>
        <p:nvSpPr>
          <p:cNvPr id="7" name="Rectangle 6"/>
          <p:cNvSpPr/>
          <p:nvPr/>
        </p:nvSpPr>
        <p:spPr>
          <a:xfrm>
            <a:off x="8458200" y="5410200"/>
            <a:ext cx="685800" cy="990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00800" y="98568"/>
            <a:ext cx="2057400" cy="1903805"/>
          </a:xfrm>
          <a:prstGeom prst="rect">
            <a:avLst/>
          </a:prstGeom>
        </p:spPr>
      </p:pic>
      <p:sp>
        <p:nvSpPr>
          <p:cNvPr id="8" name="Content Placeholder 2"/>
          <p:cNvSpPr txBox="1">
            <a:spLocks/>
          </p:cNvSpPr>
          <p:nvPr/>
        </p:nvSpPr>
        <p:spPr>
          <a:xfrm>
            <a:off x="457200" y="2079170"/>
            <a:ext cx="7239000" cy="4321629"/>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200" dirty="0" smtClean="0">
                <a:solidFill>
                  <a:schemeClr val="tx1"/>
                </a:solidFill>
              </a:rPr>
              <a:t>Maps:</a:t>
            </a:r>
          </a:p>
          <a:p>
            <a:pPr marL="342900" indent="-342900">
              <a:buFont typeface="Arial" panose="020B0604020202020204" pitchFamily="34" charset="0"/>
              <a:buChar char="•"/>
            </a:pPr>
            <a:r>
              <a:rPr lang="en-US" sz="2200" dirty="0" smtClean="0">
                <a:solidFill>
                  <a:schemeClr val="tx1"/>
                </a:solidFill>
              </a:rPr>
              <a:t>Zoning</a:t>
            </a:r>
          </a:p>
          <a:p>
            <a:pPr marL="342900" indent="-342900">
              <a:buFont typeface="Arial" panose="020B0604020202020204" pitchFamily="34" charset="0"/>
              <a:buChar char="•"/>
            </a:pPr>
            <a:r>
              <a:rPr lang="en-US" sz="2200" dirty="0" smtClean="0">
                <a:solidFill>
                  <a:schemeClr val="tx1"/>
                </a:solidFill>
              </a:rPr>
              <a:t>Land Use </a:t>
            </a:r>
          </a:p>
          <a:p>
            <a:pPr marL="342900" indent="-342900">
              <a:buFont typeface="Arial" panose="020B0604020202020204" pitchFamily="34" charset="0"/>
              <a:buChar char="•"/>
            </a:pPr>
            <a:r>
              <a:rPr lang="en-US" sz="2200" dirty="0" smtClean="0">
                <a:solidFill>
                  <a:schemeClr val="tx1"/>
                </a:solidFill>
              </a:rPr>
              <a:t>Preserve/Enhance/Transform</a:t>
            </a:r>
          </a:p>
          <a:p>
            <a:pPr marL="342900" indent="-342900">
              <a:buFont typeface="Arial" panose="020B0604020202020204" pitchFamily="34" charset="0"/>
              <a:buChar char="•"/>
            </a:pPr>
            <a:r>
              <a:rPr lang="en-US" sz="2200" dirty="0" smtClean="0">
                <a:solidFill>
                  <a:schemeClr val="tx1"/>
                </a:solidFill>
              </a:rPr>
              <a:t>Photo collage</a:t>
            </a:r>
          </a:p>
        </p:txBody>
      </p:sp>
    </p:spTree>
    <p:extLst>
      <p:ext uri="{BB962C8B-B14F-4D97-AF65-F5344CB8AC3E}">
        <p14:creationId xmlns:p14="http://schemas.microsoft.com/office/powerpoint/2010/main" val="1857984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Character</a:t>
            </a:r>
            <a:endParaRPr lang="en-US" dirty="0"/>
          </a:p>
        </p:txBody>
      </p:sp>
      <p:sp>
        <p:nvSpPr>
          <p:cNvPr id="3" name="Content Placeholder 2"/>
          <p:cNvSpPr>
            <a:spLocks noGrp="1"/>
          </p:cNvSpPr>
          <p:nvPr>
            <p:ph idx="1"/>
          </p:nvPr>
        </p:nvSpPr>
        <p:spPr/>
        <p:txBody>
          <a:bodyPr/>
          <a:lstStyle/>
          <a:p>
            <a:r>
              <a:rPr lang="en-US" sz="2800" dirty="0" smtClean="0"/>
              <a:t>Rural suburban landscape</a:t>
            </a:r>
          </a:p>
          <a:p>
            <a:pPr lvl="1"/>
            <a:r>
              <a:rPr lang="en-US" sz="2600" dirty="0" smtClean="0"/>
              <a:t>Primarily single family detached housing</a:t>
            </a:r>
            <a:endParaRPr lang="en-US" sz="2600" dirty="0" smtClean="0"/>
          </a:p>
          <a:p>
            <a:r>
              <a:rPr lang="en-US" sz="2800" dirty="0" smtClean="0"/>
              <a:t>Growing residential developments</a:t>
            </a:r>
          </a:p>
          <a:p>
            <a:pPr lvl="1"/>
            <a:r>
              <a:rPr lang="en-US" sz="2600" dirty="0" smtClean="0"/>
              <a:t>New townhouse and twin housing types</a:t>
            </a:r>
          </a:p>
          <a:p>
            <a:r>
              <a:rPr lang="en-US" sz="2800" dirty="0" smtClean="0"/>
              <a:t>Limited commercial development</a:t>
            </a:r>
          </a:p>
          <a:p>
            <a:pPr lvl="1"/>
            <a:r>
              <a:rPr lang="en-US" sz="2600" dirty="0" smtClean="0"/>
              <a:t>Newer office</a:t>
            </a:r>
            <a:r>
              <a:rPr lang="en-US" sz="2600" dirty="0"/>
              <a:t> </a:t>
            </a:r>
            <a:r>
              <a:rPr lang="en-US" sz="2600" dirty="0" smtClean="0"/>
              <a:t>and medical uses</a:t>
            </a:r>
          </a:p>
          <a:p>
            <a:pPr lvl="1"/>
            <a:r>
              <a:rPr lang="en-US" sz="2600" dirty="0" smtClean="0"/>
              <a:t>Well-established local restaurants/pubs</a:t>
            </a:r>
            <a:endParaRPr lang="en-US" sz="2800" dirty="0"/>
          </a:p>
          <a:p>
            <a:pPr lvl="1"/>
            <a:endParaRPr lang="en-US" sz="2600" dirty="0" smtClean="0"/>
          </a:p>
          <a:p>
            <a:endParaRPr lang="en-US" sz="2800" dirty="0" smtClean="0"/>
          </a:p>
          <a:p>
            <a:pPr lvl="1"/>
            <a:endParaRPr lang="en-US" dirty="0"/>
          </a:p>
        </p:txBody>
      </p:sp>
      <p:pic>
        <p:nvPicPr>
          <p:cNvPr id="4" name="Picture 2" descr="G:\Documents\Graphics\4_Shared Image Files\MCPC_Logo\MCPC Symbol_rgb.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2732" y="6236525"/>
            <a:ext cx="609600"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2607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3317</TotalTime>
  <Words>2121</Words>
  <Application>Microsoft Office PowerPoint</Application>
  <PresentationFormat>On-screen Show (4:3)</PresentationFormat>
  <Paragraphs>136</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Adjacency</vt:lpstr>
      <vt:lpstr>Community Workshop</vt:lpstr>
      <vt:lpstr>Introductions</vt:lpstr>
      <vt:lpstr>What is a Comprehensive Plan?</vt:lpstr>
      <vt:lpstr>Planning in New Hanover</vt:lpstr>
      <vt:lpstr>Comprehensive Planning</vt:lpstr>
      <vt:lpstr>Community Workshop</vt:lpstr>
      <vt:lpstr>Tonight’s Agenda</vt:lpstr>
      <vt:lpstr>Community Character</vt:lpstr>
      <vt:lpstr>Community Character</vt:lpstr>
      <vt:lpstr>Group Discussion</vt:lpstr>
      <vt:lpstr>Circulation</vt:lpstr>
      <vt:lpstr>Circulation</vt:lpstr>
      <vt:lpstr>Group Discussion</vt:lpstr>
      <vt:lpstr>Parks, Open Space, and Ag</vt:lpstr>
      <vt:lpstr>Parks, Open Space, and Agriculture</vt:lpstr>
      <vt:lpstr>Group Discussion</vt:lpstr>
      <vt:lpstr>Next Steps</vt:lpstr>
      <vt:lpstr>Questions and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 Wales 2040</dc:title>
  <dc:creator>Dobbs, Margaret</dc:creator>
  <cp:lastModifiedBy>Dobbs, Margaret</cp:lastModifiedBy>
  <cp:revision>151</cp:revision>
  <cp:lastPrinted>2017-03-23T12:32:02Z</cp:lastPrinted>
  <dcterms:created xsi:type="dcterms:W3CDTF">2016-08-19T15:32:00Z</dcterms:created>
  <dcterms:modified xsi:type="dcterms:W3CDTF">2019-11-13T18:42:32Z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